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9144000" cy="5143500" type="screen16x9"/>
  <p:notesSz cx="6858000" cy="9144000"/>
  <p:embeddedFontLs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Raleway" pitchFamily="2" charset="-52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3" roundtripDataSignature="AMtx7miiue3Jqu2pcUSLdJMNo86FA22N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8" name="Google Shape;28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6" name="Google Shape;326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1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2" descr="Google Shape;22;p3"/>
          <p:cNvPicPr preferRelativeResize="0"/>
          <p:nvPr/>
        </p:nvPicPr>
        <p:blipFill rotWithShape="1">
          <a:blip r:embed="rId2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20;p42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21" name="Google Shape;21;p42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2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42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2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42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42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42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42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1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11" name="Google Shape;111;p51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1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51"/>
          <p:cNvSpPr txBox="1">
            <a:spLocks noGrp="1"/>
          </p:cNvSpPr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1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" name="Google Shape;115;p51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51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51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51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TITLE_AND_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" name="Google Shape;121;p52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22" name="Google Shape;122;p52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2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2"/>
          <p:cNvSpPr txBox="1">
            <a:spLocks noGrp="1"/>
          </p:cNvSpPr>
          <p:nvPr>
            <p:ph type="body" idx="1"/>
          </p:nvPr>
        </p:nvSpPr>
        <p:spPr>
          <a:xfrm>
            <a:off x="724949" y="3161525"/>
            <a:ext cx="3300904" cy="759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52"/>
          <p:cNvSpPr txBox="1">
            <a:spLocks noGrp="1"/>
          </p:cNvSpPr>
          <p:nvPr>
            <p:ph type="body" idx="2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5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p52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52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52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52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_ONLY">
  <p:cSld name="CAPTION_ONLY"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3"/>
          <p:cNvSpPr txBox="1">
            <a:spLocks noGrp="1"/>
          </p:cNvSpPr>
          <p:nvPr>
            <p:ph type="body" idx="1"/>
          </p:nvPr>
        </p:nvSpPr>
        <p:spPr>
          <a:xfrm>
            <a:off x="724949" y="4372550"/>
            <a:ext cx="7697401" cy="46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/>
            </a:lvl1pPr>
          </a:lstStyle>
          <a:p>
            <a:endParaRPr/>
          </a:p>
        </p:txBody>
      </p:sp>
      <p:sp>
        <p:nvSpPr>
          <p:cNvPr id="134" name="Google Shape;134;p5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53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53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53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5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_NUMBER">
  <p:cSld name="BIG_NUMBER">
    <p:bg>
      <p:bgPr>
        <a:solidFill>
          <a:srgbClr val="1A9988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54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41" name="Google Shape;141;p54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4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5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Raleway"/>
              <a:buNone/>
              <a:defRPr sz="8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4" name="Google Shape;144;p5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■"/>
              <a:defRPr sz="1300">
                <a:solidFill>
                  <a:srgbClr val="FFFFFF"/>
                </a:solidFill>
              </a:defRPr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5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54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7" name="Google Shape;147;p54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" name="Google Shape;148;p54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5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Google Shape;152;p55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" name="Google Shape;153;p55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55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5" name="Google Shape;155;p5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1">
  <p:cSld name="SECTION_HEADER_1">
    <p:bg>
      <p:bgPr>
        <a:solidFill>
          <a:srgbClr val="1A9988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6"/>
          <p:cNvSpPr txBox="1">
            <a:spLocks noGrp="1"/>
          </p:cNvSpPr>
          <p:nvPr>
            <p:ph type="title"/>
          </p:nvPr>
        </p:nvSpPr>
        <p:spPr>
          <a:xfrm>
            <a:off x="1308149" y="1318650"/>
            <a:ext cx="7110002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leway"/>
              <a:buNone/>
              <a:defRPr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6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59" name="Google Shape;159;p56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60" name="Google Shape;160;p56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61" name="Google Shape;161;p5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2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57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64" name="Google Shape;164;p57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7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57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5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p57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57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57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p5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 2">
    <p:bg>
      <p:bgPr>
        <a:solidFill>
          <a:srgbClr val="FFFFF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8"/>
          <p:cNvSpPr/>
          <p:nvPr/>
        </p:nvSpPr>
        <p:spPr>
          <a:xfrm>
            <a:off x="0" y="-1"/>
            <a:ext cx="9144000" cy="487802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58"/>
          <p:cNvGrpSpPr/>
          <p:nvPr/>
        </p:nvGrpSpPr>
        <p:grpSpPr>
          <a:xfrm>
            <a:off x="830391" y="1191254"/>
            <a:ext cx="745765" cy="45828"/>
            <a:chOff x="0" y="-1"/>
            <a:chExt cx="745764" cy="45827"/>
          </a:xfrm>
        </p:grpSpPr>
        <p:sp>
          <p:nvSpPr>
            <p:cNvPr id="175" name="Google Shape;175;p58"/>
            <p:cNvSpPr/>
            <p:nvPr/>
          </p:nvSpPr>
          <p:spPr>
            <a:xfrm rot="-5400000">
              <a:off x="536420" y="-163517"/>
              <a:ext cx="45827" cy="3728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8"/>
            <p:cNvSpPr/>
            <p:nvPr/>
          </p:nvSpPr>
          <p:spPr>
            <a:xfrm rot="-5400000">
              <a:off x="165092" y="-165093"/>
              <a:ext cx="45827" cy="376012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5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58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58"/>
          <p:cNvSpPr txBox="1">
            <a:spLocks noGrp="1"/>
          </p:cNvSpPr>
          <p:nvPr>
            <p:ph type="sldNum" idx="12"/>
          </p:nvPr>
        </p:nvSpPr>
        <p:spPr>
          <a:xfrm>
            <a:off x="8748189" y="4779026"/>
            <a:ext cx="336814" cy="3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0" name="Google Shape;180;p58"/>
          <p:cNvSpPr/>
          <p:nvPr/>
        </p:nvSpPr>
        <p:spPr>
          <a:xfrm>
            <a:off x="8280450" y="0"/>
            <a:ext cx="863401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p58"/>
          <p:cNvCxnSpPr/>
          <p:nvPr/>
        </p:nvCxnSpPr>
        <p:spPr>
          <a:xfrm>
            <a:off x="8598816" y="216349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2" name="Google Shape;182;p58"/>
          <p:cNvCxnSpPr/>
          <p:nvPr/>
        </p:nvCxnSpPr>
        <p:spPr>
          <a:xfrm>
            <a:off x="8598816" y="250138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58"/>
          <p:cNvCxnSpPr/>
          <p:nvPr/>
        </p:nvCxnSpPr>
        <p:spPr>
          <a:xfrm>
            <a:off x="8598816" y="283924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">
    <p:bg>
      <p:bgPr>
        <a:solidFill>
          <a:srgbClr val="FFFFFF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3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43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33" name="Google Shape;33;p43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3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" name="Google Shape;35;p4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" name="Google Shape;36;p43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7;p43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38;p43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4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3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4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4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4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4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" type="secHead">
  <p:cSld name="SECTION_HEADER">
    <p:bg>
      <p:bgPr>
        <a:solidFill>
          <a:srgbClr val="1A9988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5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48" name="Google Shape;48;p45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5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45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45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45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45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4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">
  <p:cSld name="TITLE_AND_BODY 2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46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59" name="Google Shape;59;p46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6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4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" name="Google Shape;62;p46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46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46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4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">
  <p:cSld name="TITLE_AND_BODY_1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7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47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47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47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47"/>
          <p:cNvSpPr txBox="1">
            <a:spLocks noGrp="1"/>
          </p:cNvSpPr>
          <p:nvPr>
            <p:ph type="body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_1">
  <p:cSld name="TITLE_AND_BODY_1_1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48" descr="Google Shape;65;p7"/>
          <p:cNvPicPr preferRelativeResize="0"/>
          <p:nvPr/>
        </p:nvPicPr>
        <p:blipFill rotWithShape="1">
          <a:blip r:embed="rId2">
            <a:alphaModFix/>
          </a:blip>
          <a:srcRect t="11971" b="11970"/>
          <a:stretch/>
        </p:blipFill>
        <p:spPr>
          <a:xfrm>
            <a:off x="0" y="487825"/>
            <a:ext cx="9144000" cy="46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8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8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48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48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48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" name="Google Shape;83;p48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8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TWO_COLUMNS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p49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88" name="Google Shape;88;p49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9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" name="Google Shape;90;p4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49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p49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49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4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49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9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ONLY" type="titleOnly">
  <p:cSld name="TITLE_ONLY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0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50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01" name="Google Shape;101;p50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0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50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50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5" name="Google Shape;105;p50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6" name="Google Shape;106;p50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5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0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41" descr="Google Shape;10;p2"/>
          <p:cNvPicPr preferRelativeResize="0"/>
          <p:nvPr/>
        </p:nvPicPr>
        <p:blipFill rotWithShape="1">
          <a:blip r:embed="rId19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41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oogle Shape;8;p41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9" name="Google Shape;9;p41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41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1;p41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2" name="Google Shape;12;p41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3" name="Google Shape;13;p41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4" name="Google Shape;14;p41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Google Shape;15;p41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Google Shape;16;p41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dioncode/Lesson26/tree/main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ct val="76363"/>
              <a:buFont typeface="Raleway"/>
              <a:buNone/>
            </a:pPr>
            <a:r>
              <a:rPr lang="ru-RU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>
                <a:solidFill>
                  <a:srgbClr val="F1C232"/>
                </a:solidFill>
              </a:rPr>
              <a:t>/&gt;</a:t>
            </a: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 b="0"/>
              <a:t>Школа программирования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/>
              <a:t>teachmeskills.com</a:t>
            </a:r>
            <a:endParaRPr/>
          </a:p>
        </p:txBody>
      </p:sp>
      <p:pic>
        <p:nvPicPr>
          <p:cNvPr id="189" name="Google Shape;189;p1" descr="Google Shape;17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050400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Асинхронность != многопоточность</a:t>
            </a:r>
            <a:br>
              <a:rPr lang="ru-RU"/>
            </a:br>
            <a:br>
              <a:rPr lang="ru-RU"/>
            </a:br>
            <a:r>
              <a:rPr lang="ru-RU" sz="1300" b="0"/>
              <a:t>Асинхронность не блокирует основной поток, а как бы нарезает его кусочками, что создаёт иллюзию перед пользователем параллельного выполнения кода, хотя по настоящему параллельный код не создаётся (в отличие от потоков). Причем, если операций много и они ничего не ожидают (как в случае с ответом от сервера), то асинхронность будет достигаться за счет очень быстрого переключения между задачами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49" name="Google Shape;249;p1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67429" y="3556502"/>
            <a:ext cx="3617843" cy="1293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1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Что такое корутины в Kotlin?</a:t>
            </a:r>
            <a:br>
              <a:rPr lang="ru-RU"/>
            </a:br>
            <a:br>
              <a:rPr lang="ru-RU"/>
            </a:br>
            <a:r>
              <a:rPr lang="ru-RU" sz="1200"/>
              <a:t>Корутины - </a:t>
            </a:r>
            <a:r>
              <a:rPr lang="ru-RU" sz="1300" b="0"/>
              <a:t>легковесные асинхронные конструкции, которые позволяют выполнять операции параллельно и эффективно управлять асинхронным кодом. Они являются частью языка Kotlin и позволяют писать асинхронный код, который выглядит и ведёт себя как синхронный, что упрощает чтение и поддержку кода.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56" name="Google Shape;256;p1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Введение в многопоточность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Понятие корутины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/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Запуск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Базовая терминология корутин</a:t>
            </a:r>
            <a:endParaRPr/>
          </a:p>
        </p:txBody>
      </p:sp>
      <p:pic>
        <p:nvPicPr>
          <p:cNvPr id="262" name="Google Shape;262;p12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2"/>
          <p:cNvSpPr/>
          <p:nvPr/>
        </p:nvSpPr>
        <p:spPr>
          <a:xfrm rot="5400000">
            <a:off x="855443" y="2518198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Suspend функции</a:t>
            </a:r>
            <a:br>
              <a:rPr lang="ru-RU"/>
            </a:br>
            <a:br>
              <a:rPr lang="ru-RU"/>
            </a:br>
            <a:r>
              <a:rPr lang="ru-RU" sz="1300" b="0"/>
              <a:t>Для того, чтобы сказать нашей программе, что не нужно блокировать поток, дожидаясь ответа от определенного метода, используется ключевое слово suspend. Этим словом помечается тот метод, который как раз и способен заблокировать наш поток на длительное время (например, таким примером может послужить тот самый метод сетевого вызова).</a:t>
            </a:r>
            <a:endParaRPr sz="1200" b="0"/>
          </a:p>
        </p:txBody>
      </p:sp>
      <p:pic>
        <p:nvPicPr>
          <p:cNvPr id="269" name="Google Shape;269;p1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8546" y="3608980"/>
            <a:ext cx="2625201" cy="1247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6222" y="3660430"/>
            <a:ext cx="3483839" cy="1039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4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Введение в многопоточность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Понятие корутины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Запуск корутины</a:t>
            </a:r>
            <a:endParaRPr sz="17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Scopes, withContext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Job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Async/await; launch/join</a:t>
            </a:r>
            <a:endParaRPr/>
          </a:p>
        </p:txBody>
      </p:sp>
      <p:pic>
        <p:nvPicPr>
          <p:cNvPr id="277" name="Google Shape;277;p14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4"/>
          <p:cNvSpPr/>
          <p:nvPr/>
        </p:nvSpPr>
        <p:spPr>
          <a:xfrm rot="5400000">
            <a:off x="908995" y="2726786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Запуск корутины</a:t>
            </a:r>
            <a:br>
              <a:rPr lang="ru-RU"/>
            </a:br>
            <a:br>
              <a:rPr lang="ru-RU"/>
            </a:br>
            <a:r>
              <a:rPr lang="ru-RU" sz="1300" b="0"/>
              <a:t>Корутины запускаются с помощью конструктора корутин  в контексте какого-то CoroutineScope. </a:t>
            </a:r>
            <a:br>
              <a:rPr lang="ru-RU" sz="1300" b="0"/>
            </a:br>
            <a:r>
              <a:rPr lang="ru-RU" sz="1300" b="0"/>
              <a:t>Здесь мы запускаем новую корутину в GlobalScope, что означает, что время жизни новой корутины ограничено только временем жизни всего приложения.</a:t>
            </a: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84" name="Google Shape;284;p1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499" y="3309848"/>
            <a:ext cx="7772400" cy="15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Запуск корутины</a:t>
            </a:r>
            <a:br>
              <a:rPr lang="ru-RU"/>
            </a:br>
            <a:br>
              <a:rPr lang="ru-RU"/>
            </a:br>
            <a:r>
              <a:rPr lang="ru-RU" sz="1300" b="0"/>
              <a:t>В первом примере смешаны две функции: неблокирующая delay() и блокирующая Thread.sleep(). Легко забыть, какая из них блокирует основной поток, а какая нет. Давайте подробно рассмотрим блокировку с помощью билдера runBlocking</a:t>
            </a: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91" name="Google Shape;291;p1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24402" y="3351316"/>
            <a:ext cx="4295195" cy="1468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7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Введение в многопоточность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Понятие корутины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Запуск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800"/>
              <a:t>Базовая терминология корутин</a:t>
            </a:r>
            <a:endParaRPr/>
          </a:p>
        </p:txBody>
      </p:sp>
      <p:pic>
        <p:nvPicPr>
          <p:cNvPr id="298" name="Google Shape;298;p17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7"/>
          <p:cNvSpPr/>
          <p:nvPr/>
        </p:nvSpPr>
        <p:spPr>
          <a:xfrm rot="5400000">
            <a:off x="855443" y="2995719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Scope</a:t>
            </a:r>
            <a:br>
              <a:rPr lang="ru-RU"/>
            </a:br>
            <a:br>
              <a:rPr lang="ru-RU"/>
            </a:br>
            <a:r>
              <a:rPr lang="ru-RU" sz="1300" b="0"/>
              <a:t>Отслеживает любую корутину, которую создает, используя launch или async. Scope хранит все ссылки на корутины, запущенные в нем. Scope может отменить выполнение всех дочерних корутин, если возникнет ошибка или операция будет отменена.</a:t>
            </a:r>
            <a:br>
              <a:rPr lang="ru-RU" sz="1300" b="0"/>
            </a:br>
            <a:r>
              <a:rPr lang="ru-RU" sz="1300" b="0"/>
              <a:t>• Отмена дочернего scope приведет к отмене родительского scope и наоборот.</a:t>
            </a:r>
            <a:br>
              <a:rPr lang="ru-RU" sz="1300" b="0"/>
            </a:br>
            <a:r>
              <a:rPr lang="ru-RU" sz="1300" b="0"/>
              <a:t>• Scope будет завершен успешно, когда выполнятся все корутины в нем.</a:t>
            </a: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05" name="Google Shape;305;p1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1666"/>
              <a:buFont typeface="Raleway"/>
              <a:buNone/>
            </a:pPr>
            <a:r>
              <a:rPr lang="ru-RU"/>
              <a:t>Основные scope</a:t>
            </a:r>
            <a:br>
              <a:rPr lang="ru-RU"/>
            </a:br>
            <a:br>
              <a:rPr lang="ru-RU"/>
            </a:br>
            <a:r>
              <a:rPr lang="ru-RU" sz="1400" b="0"/>
              <a:t>lifecycleScope - Расширение для корутин, привязанное к жизненному циклу компонента, такого как Activity или Fragment. Он автоматически управляет запуском и отменой корутин в зависимости от состояния жизненного цикла компонента, что помогает избежать утечек памяти и ошибок, связанных с обращением к уничтоженным компонентам.</a:t>
            </a:r>
            <a:br>
              <a:rPr lang="ru-RU" sz="1400" b="0"/>
            </a:br>
            <a:br>
              <a:rPr lang="ru-RU" sz="1400" b="0"/>
            </a:br>
            <a:r>
              <a:rPr lang="ru-RU" sz="1400" b="0"/>
              <a:t>viewModelScope  - Специальный диспетчер, который связан с жизненным циклом ViewModel. Он позволяет запускать корутины, которые будут автоматически отменены, когда ViewModel будет уничтожена. Это делает viewModelScope отличным выбором для выполнения асинхронных операций, связанных с обработкой данных в ViewModel.</a:t>
            </a:r>
            <a:br>
              <a:rPr lang="ru-RU" sz="1300" b="0"/>
            </a:br>
            <a:br>
              <a:rPr lang="ru-RU" sz="1300" b="0"/>
            </a:br>
            <a:br>
              <a:rPr lang="ru-RU" sz="1300" b="0"/>
            </a:b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11" name="Google Shape;311;p1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900"/>
              <a:buFont typeface="Raleway"/>
              <a:buNone/>
            </a:pPr>
            <a:r>
              <a:rPr lang="ru-RU"/>
              <a:t>курс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r>
              <a:rPr lang="ru-RU"/>
              <a:t>Android разработчик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500"/>
              <a:buFont typeface="Raleway"/>
              <a:buNone/>
            </a:pPr>
            <a:r>
              <a:rPr lang="ru-RU"/>
              <a:t>Занятие 26. Kotlin Coroutines. 1 часть</a:t>
            </a:r>
            <a:endParaRPr/>
          </a:p>
        </p:txBody>
      </p:sp>
      <p:pic>
        <p:nvPicPr>
          <p:cNvPr id="195" name="Google Shape;195;p2" descr="Google Shape;18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109650"/>
            <a:ext cx="1885951" cy="22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0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CoroutineContext</a:t>
            </a:r>
            <a:br>
              <a:rPr lang="ru-RU"/>
            </a:br>
            <a:br>
              <a:rPr lang="ru-RU"/>
            </a:br>
            <a:br>
              <a:rPr lang="ru-RU" sz="1200" b="0"/>
            </a:br>
            <a:r>
              <a:rPr lang="ru-RU" sz="1200" b="0"/>
              <a:t>Определяет поведение корутины. Является набором параметров для выполнения корутин.</a:t>
            </a:r>
            <a:br>
              <a:rPr lang="ru-RU" sz="1200" b="0"/>
            </a:br>
            <a:r>
              <a:rPr lang="ru-RU" sz="1200" b="0"/>
              <a:t>• Каждая корутина выполняется в каком-либо контексте.</a:t>
            </a:r>
            <a:br>
              <a:rPr lang="ru-RU" sz="1200" b="0"/>
            </a:br>
            <a:r>
              <a:rPr lang="ru-RU" sz="1200" b="0"/>
              <a:t>• Явно не создается, задается в scope либо при запуске корутины (в launch).</a:t>
            </a:r>
            <a:br>
              <a:rPr lang="ru-RU" sz="1200" b="0"/>
            </a:br>
            <a:r>
              <a:rPr lang="ru-RU" sz="1200" b="0"/>
              <a:t>• Можно объединить несколько контекстов в один.</a:t>
            </a:r>
            <a:br>
              <a:rPr lang="ru-RU" sz="1200" b="0"/>
            </a:br>
            <a:br>
              <a:rPr lang="ru-RU" sz="1200" b="0"/>
            </a:br>
            <a:r>
              <a:rPr lang="ru-RU" sz="1200" b="0"/>
              <a:t>withContext</a:t>
            </a:r>
            <a:br>
              <a:rPr lang="ru-RU" sz="1200" b="0"/>
            </a:br>
            <a:r>
              <a:rPr lang="ru-RU" sz="1200" b="0"/>
              <a:t>Переносит выполнение текущей корутины на новый контекст, в большинстве случаев на новый диспетчер.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17" name="Google Shape;317;p2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Билдеры корутин</a:t>
            </a:r>
            <a:br>
              <a:rPr lang="ru-RU"/>
            </a:br>
            <a:br>
              <a:rPr lang="ru-RU"/>
            </a:br>
            <a:r>
              <a:rPr lang="ru-RU" sz="1400" b="0"/>
              <a:t>• </a:t>
            </a:r>
            <a:r>
              <a:rPr lang="ru-RU" sz="1300" b="0"/>
              <a:t>Launch - функция, запускающая новую корутину в заданном контексте, которая не блокирует текущий поток и возвращает объект Job, позволяющий управлять выполнением корутины. Запустил и забыл.</a:t>
            </a:r>
            <a:br>
              <a:rPr lang="ru-RU" sz="1300" b="0"/>
            </a:br>
            <a:r>
              <a:rPr lang="ru-RU" sz="1400" b="0"/>
              <a:t>• </a:t>
            </a:r>
            <a:r>
              <a:rPr lang="ru-RU" sz="1300" b="0"/>
              <a:t>Async - функция, которая запускает новую корутину и возвращает объект Deferred, позволяющий получить результат выполнения корутины в будущем. Позволяет использовать функцию await() для получения результата, который будет доступен после завершения корутины.</a:t>
            </a:r>
            <a:br>
              <a:rPr lang="ru-RU" sz="1300" b="0"/>
            </a:br>
            <a:r>
              <a:rPr lang="ru-RU" sz="1300" b="0"/>
              <a:t>AwaitAll() - Позволяет параллельно ожидать завершения нескольких корутин и собрать их результаты. Она используется для того, чтобы запустить несколько асинхронных операций и дождаться их всех одновременно.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23" name="Google Shape;323;p2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2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Билдеры корутин</a:t>
            </a:r>
            <a:br>
              <a:rPr lang="ru-RU"/>
            </a:br>
            <a:br>
              <a:rPr lang="ru-RU"/>
            </a:br>
            <a:br>
              <a:rPr lang="ru-RU" sz="1200" b="0"/>
            </a:br>
            <a:endParaRPr sz="1200" b="0"/>
          </a:p>
        </p:txBody>
      </p:sp>
      <p:pic>
        <p:nvPicPr>
          <p:cNvPr id="329" name="Google Shape;329;p22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4692" y="2417196"/>
            <a:ext cx="3705474" cy="193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68186" y="2774903"/>
            <a:ext cx="3806687" cy="1221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3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Dispatchers</a:t>
            </a:r>
            <a:br>
              <a:rPr lang="ru-RU" sz="1900"/>
            </a:br>
            <a:br>
              <a:rPr lang="ru-RU"/>
            </a:br>
            <a:r>
              <a:rPr lang="ru-RU" sz="1200" b="0"/>
              <a:t>Dispatcher определяет, на каком потоке или пуле потоков будет выполняться код корутины. Он управляет распределением задач между потоками и позволяет выбирать подходящий контекст для выполнения операций.</a:t>
            </a:r>
            <a:br>
              <a:rPr lang="ru-RU" sz="1300" b="0"/>
            </a:br>
            <a:r>
              <a:rPr lang="ru-RU" sz="1400" b="0"/>
              <a:t>• </a:t>
            </a:r>
            <a:r>
              <a:rPr lang="ru-RU" sz="1300" b="0"/>
              <a:t>Dispatcher.Default</a:t>
            </a:r>
            <a:br>
              <a:rPr lang="ru-RU" sz="1300" b="0"/>
            </a:br>
            <a:r>
              <a:rPr lang="ru-RU" sz="1400" b="0"/>
              <a:t>• </a:t>
            </a:r>
            <a:r>
              <a:rPr lang="ru-RU" sz="1300" b="0"/>
              <a:t>Dispatcher.IO</a:t>
            </a:r>
            <a:br>
              <a:rPr lang="ru-RU" sz="1300" b="0"/>
            </a:br>
            <a:r>
              <a:rPr lang="ru-RU" sz="1400" b="0"/>
              <a:t>• </a:t>
            </a:r>
            <a:r>
              <a:rPr lang="ru-RU" sz="1300" b="0"/>
              <a:t>Dispatcher.Main</a:t>
            </a:r>
            <a:br>
              <a:rPr lang="ru-RU" sz="1300" b="0"/>
            </a:br>
            <a:r>
              <a:rPr lang="ru-RU" sz="1400" b="0"/>
              <a:t>• </a:t>
            </a:r>
            <a:r>
              <a:rPr lang="ru-RU" sz="1300" b="0"/>
              <a:t>Dispatcher.Unconfined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37" name="Google Shape;337;p2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4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Dispatcher.Main</a:t>
            </a:r>
            <a:br>
              <a:rPr lang="ru-RU" sz="1900"/>
            </a:br>
            <a:br>
              <a:rPr lang="ru-RU" sz="1200" b="0"/>
            </a:br>
            <a:r>
              <a:rPr lang="ru-RU" sz="1200" b="0"/>
              <a:t>Специальный диспетчер, который использует главный поток Android (или основной поток в других платформах). Он предназначен для выполнения задач, связанных с пользовательским интерфейсом, таких как обновление UI элементов, обработка событий и другие задачи, которые должны быть выполнены в главном потоке.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43" name="Google Shape;343;p24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Dispatcher.IO</a:t>
            </a:r>
            <a:br>
              <a:rPr lang="ru-RU" sz="1900"/>
            </a:br>
            <a:br>
              <a:rPr lang="ru-RU" sz="1200" b="0"/>
            </a:br>
            <a:r>
              <a:rPr lang="ru-RU" sz="1400" b="0"/>
              <a:t>Используется для выполнения блокирующих операций ввода-вывода, таких как работа с файлами или сетевые запросы. Он оптимизирован для работы с большим количеством фоновых задач, распределяя их по пулу потоков.</a:t>
            </a:r>
            <a:br>
              <a:rPr lang="ru-RU" sz="1400" b="0"/>
            </a:br>
            <a:r>
              <a:rPr lang="ru-RU" sz="1400" b="0"/>
              <a:t>• Пул потоков имеет динамический размер. Количество потоков может увеличиваться в зависимости от текущей нагрузки и количества ожидающих задач.</a:t>
            </a:r>
            <a:br>
              <a:rPr lang="ru-RU" sz="1400" b="0"/>
            </a:br>
            <a:r>
              <a:rPr lang="ru-RU" sz="1400" b="0"/>
              <a:t>• Если все потоки заняты, новые задачи помещаются в очередь и обрабатываются по мере освобождения потоков.</a:t>
            </a:r>
            <a:br>
              <a:rPr lang="ru-RU" sz="1400" b="0"/>
            </a:br>
            <a:r>
              <a:rPr lang="ru-RU" sz="1400" b="0"/>
              <a:t>• Под капотом CachedThreadPool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49" name="Google Shape;349;p2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6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Dispatcher.Default</a:t>
            </a:r>
            <a:br>
              <a:rPr lang="ru-RU" sz="1900"/>
            </a:br>
            <a:br>
              <a:rPr lang="ru-RU" sz="1200" b="0"/>
            </a:br>
            <a:r>
              <a:rPr lang="ru-RU" sz="1300" b="0"/>
              <a:t>Предназначен для выполнения задач, требующих значительных вычислительных ресурсов, таких как обработка данных или выполнение сложных алгоритмов. Он использует пул потоков, оптимизированный для CPU-ориентированных задач.</a:t>
            </a:r>
            <a:br>
              <a:rPr lang="ru-RU" sz="1300" b="0"/>
            </a:br>
            <a:r>
              <a:rPr lang="ru-RU" sz="1300" b="0"/>
              <a:t>• Использует пул потоков, размер которого обычно соответствует числу доступных процессоров (или ядер).</a:t>
            </a:r>
            <a:br>
              <a:rPr lang="ru-RU" sz="1300" b="0"/>
            </a:br>
            <a:r>
              <a:rPr lang="ru-RU" sz="1300" b="0"/>
              <a:t>• Не рекомендуется для I/O операций так как использует пул с ограниченным числом потоков, блокировка одного из этих потоков может снизить общую производительность приложения, особенно если таких операций много.</a:t>
            </a:r>
            <a:br>
              <a:rPr lang="ru-RU" sz="1300" b="0"/>
            </a:br>
            <a:r>
              <a:rPr lang="ru-RU" sz="1300" b="0"/>
              <a:t>• Используется по умолчанию в launch и async.</a:t>
            </a:r>
            <a:br>
              <a:rPr lang="ru-RU" sz="1300" b="0"/>
            </a:br>
            <a:r>
              <a:rPr lang="ru-RU" sz="1300" b="0"/>
              <a:t>• Под капотом FixedThreadPool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55" name="Google Shape;355;p2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7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Dispatcher.Unconfined</a:t>
            </a:r>
            <a:br>
              <a:rPr lang="ru-RU" sz="1900"/>
            </a:br>
            <a:br>
              <a:rPr lang="ru-RU" sz="1200" b="0"/>
            </a:br>
            <a:r>
              <a:rPr lang="ru-RU" sz="1200" b="0"/>
              <a:t>Запускает корутину в текущем потоке, но не привязан к какому-либо конкретному потоку. Это означает, что корутина может продолжить выполнение в другом потоке после первой приостановки.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61" name="Google Shape;361;p2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Dispatchers</a:t>
            </a:r>
            <a:br>
              <a:rPr lang="ru-RU"/>
            </a:br>
            <a:br>
              <a:rPr lang="ru-RU" sz="1300" b="0"/>
            </a:br>
            <a:r>
              <a:rPr lang="ru-RU" sz="1300" b="0"/>
              <a:t>Смотрим проект.</a:t>
            </a:r>
            <a:br>
              <a:rPr lang="ru-RU" sz="1300" b="0"/>
            </a:b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67" name="Google Shape;367;p2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9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Job</a:t>
            </a:r>
            <a:br>
              <a:rPr lang="ru-RU"/>
            </a:br>
            <a:br>
              <a:rPr lang="ru-RU"/>
            </a:br>
            <a:r>
              <a:rPr lang="ru-RU" sz="1300" b="0"/>
              <a:t>Основной механизм управления корутинами в Kotlin, который позволяет эффективно управлять жизненным циклом корутин, их отменой и композицией.</a:t>
            </a:r>
            <a:br>
              <a:rPr lang="ru-RU" sz="1300" b="0"/>
            </a:br>
            <a:r>
              <a:rPr lang="ru-RU" sz="1300" b="0"/>
              <a:t>• Когда вы запускаете корутину с помощью функций launch или async, возвращается объект Job, который представляет корутину.</a:t>
            </a:r>
            <a:br>
              <a:rPr lang="ru-RU" sz="1300" b="0"/>
            </a:br>
            <a:r>
              <a:rPr lang="ru-RU" sz="1300" b="0"/>
              <a:t>• На основе Job можно организовать иерархию parent-child.</a:t>
            </a: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73" name="Google Shape;373;p2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Агенда занятия</a:t>
            </a:r>
            <a:endParaRPr sz="1300" b="1" i="0" u="none" strike="noStrike" cap="none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3"/>
          <p:cNvSpPr txBox="1">
            <a:spLocks noGrp="1"/>
          </p:cNvSpPr>
          <p:nvPr>
            <p:ph type="body" idx="1"/>
          </p:nvPr>
        </p:nvSpPr>
        <p:spPr>
          <a:xfrm>
            <a:off x="730721" y="1941072"/>
            <a:ext cx="5113487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Введение в многопоточность 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Понятие корутины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Запуск корутины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rPr lang="ru-RU" sz="1200"/>
              <a:t>Базовая терминология корутин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" descr="Google Shape;1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Базовая терминология корутин</a:t>
            </a:r>
            <a:br>
              <a:rPr lang="ru-RU"/>
            </a:br>
            <a:br>
              <a:rPr lang="ru-RU" sz="1300" b="0"/>
            </a:br>
            <a:r>
              <a:rPr lang="ru-RU" sz="1400" b="0"/>
              <a:t>Coroutine — сама "ниточка" выполнения.</a:t>
            </a:r>
            <a:br>
              <a:rPr lang="ru-RU" sz="1400" b="0"/>
            </a:br>
            <a:r>
              <a:rPr lang="ru-RU" sz="1400" b="0"/>
              <a:t>suspend-функция — функция, которую можно приостановить (delay, сетевой запрос).</a:t>
            </a:r>
            <a:br>
              <a:rPr lang="ru-RU" sz="1400" b="0"/>
            </a:br>
            <a:r>
              <a:rPr lang="ru-RU" sz="1400" b="0"/>
              <a:t>Job — объект управления корутиной (можно отменить, узнать статус).</a:t>
            </a:r>
            <a:br>
              <a:rPr lang="ru-RU" sz="1400" b="0"/>
            </a:br>
            <a:r>
              <a:rPr lang="ru-RU" sz="1400" b="0"/>
              <a:t>Scope — область жизни корутин (например, lifecycleScope, viewModelScope).</a:t>
            </a:r>
            <a:br>
              <a:rPr lang="ru-RU" sz="1400" b="0"/>
            </a:br>
            <a:r>
              <a:rPr lang="ru-RU" sz="1400" b="0"/>
              <a:t>Dispatcher — где выполняется корутина (Main, IO, Default).</a:t>
            </a:r>
            <a:br>
              <a:rPr lang="ru-RU" sz="1400" b="0"/>
            </a:br>
            <a:r>
              <a:rPr lang="ru-RU" sz="1400" b="0"/>
              <a:t>Билдеры(launch, async, runBlocking) –расширения, запускающие корутину</a:t>
            </a:r>
            <a:br>
              <a:rPr lang="ru-RU" sz="1400" b="0"/>
            </a:br>
            <a:r>
              <a:rPr lang="ru-RU" sz="1400" b="0"/>
              <a:t>Связь:</a:t>
            </a:r>
            <a:br>
              <a:rPr lang="ru-RU" sz="1400" b="0"/>
            </a:br>
            <a:r>
              <a:rPr lang="ru-RU" sz="1400" b="0"/>
              <a:t>Scope запускает корутину (Coroutine), которая может быть suspend-функцией, выполняться на определённом Dispatcher и быть представлена Job.</a:t>
            </a:r>
            <a:br>
              <a:rPr lang="ru-RU" sz="1300" b="0"/>
            </a:b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79" name="Google Shape;379;p3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 dirty="0"/>
              <a:t>Базовая терминология </a:t>
            </a:r>
            <a:r>
              <a:rPr lang="ru-RU" sz="1900" dirty="0" err="1"/>
              <a:t>корутин</a:t>
            </a:r>
            <a:br>
              <a:rPr lang="ru-RU" dirty="0"/>
            </a:br>
            <a:br>
              <a:rPr lang="ru-RU" sz="1300" b="0" dirty="0"/>
            </a:br>
            <a:r>
              <a:rPr lang="ru-RU" sz="1300" b="0" dirty="0">
                <a:hlinkClick r:id="rId3"/>
              </a:rPr>
              <a:t>Смотрим проект.</a:t>
            </a:r>
            <a:br>
              <a:rPr lang="ru-RU" sz="1300" b="0" dirty="0"/>
            </a:br>
            <a:br>
              <a:rPr lang="ru-RU" sz="1300" b="0" dirty="0"/>
            </a:br>
            <a:br>
              <a:rPr lang="ru-RU" sz="1200" b="0" dirty="0"/>
            </a:br>
            <a:br>
              <a:rPr lang="ru-RU" sz="1200" b="0" dirty="0"/>
            </a:br>
            <a:br>
              <a:rPr lang="ru-RU" sz="1200" b="0" dirty="0"/>
            </a:br>
            <a:endParaRPr sz="1200" b="0" dirty="0"/>
          </a:p>
        </p:txBody>
      </p:sp>
      <p:pic>
        <p:nvPicPr>
          <p:cNvPr id="385" name="Google Shape;385;p31" descr="Google Shape;20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2"/>
          <p:cNvSpPr txBox="1">
            <a:spLocks noGrp="1"/>
          </p:cNvSpPr>
          <p:nvPr>
            <p:ph type="body" idx="1"/>
          </p:nvPr>
        </p:nvSpPr>
        <p:spPr>
          <a:xfrm>
            <a:off x="3435648" y="2121149"/>
            <a:ext cx="2272704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41"/>
              <a:buNone/>
            </a:pPr>
            <a:r>
              <a:rPr lang="ru-RU" sz="3041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Практика</a:t>
            </a:r>
            <a:endParaRPr sz="3041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91" name="Google Shape;391;p32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1: Запустите корутину, обновляющую textView на экране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br>
              <a:rPr lang="ru-RU"/>
            </a:br>
            <a:r>
              <a:rPr lang="ru-RU"/>
              <a:t>Так же отобразите кнопку меняющую другой textView. При запуске корутины она не должна блокироваться.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397" name="Google Shape;397;p3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4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2: Список из 1000 чисел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br>
              <a:rPr lang="ru-RU"/>
            </a:br>
            <a:r>
              <a:rPr lang="ru-RU"/>
              <a:t>Создайте функцию которая генерирует список из 1000 случайных чисел, считает их сумму и показывает результат пользователю.</a:t>
            </a:r>
            <a:br>
              <a:rPr lang="ru-RU"/>
            </a:b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403" name="Google Shape;403;p34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3: Отмена задачи</a:t>
            </a:r>
            <a:br>
              <a:rPr lang="ru-RU"/>
            </a:br>
            <a:br>
              <a:rPr lang="ru-RU"/>
            </a:br>
            <a:r>
              <a:rPr lang="ru-RU" b="0"/>
              <a:t>Долгая загрузка (например, счетчик от 10 до 0, каждую секунду) — если пользователь нажимает "Отмена", корутина прерывается, в UI показывается "Операция отменена".</a:t>
            </a:r>
            <a:br>
              <a:rPr lang="ru-RU"/>
            </a:b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409" name="Google Shape;409;p3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6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3: две корутины</a:t>
            </a:r>
            <a:br>
              <a:rPr lang="ru-RU"/>
            </a:br>
            <a:br>
              <a:rPr lang="ru-RU"/>
            </a:br>
            <a:r>
              <a:rPr lang="ru-RU" b="0"/>
              <a:t>Две async-корутины: первая имитирует сетевой запрос (delay 700), вторая — работу с файловой системой (delay 1200), после завершения обеих показывается комбинированный результат.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415" name="Google Shape;415;p3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7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421" name="Google Shape;421;p37"/>
          <p:cNvSpPr txBox="1">
            <a:spLocks noGrp="1"/>
          </p:cNvSpPr>
          <p:nvPr>
            <p:ph type="body" idx="1"/>
          </p:nvPr>
        </p:nvSpPr>
        <p:spPr>
          <a:xfrm>
            <a:off x="2625299" y="2121149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25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-RU"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Домашнее задание</a:t>
            </a:r>
            <a:endParaRPr/>
          </a:p>
        </p:txBody>
      </p:sp>
      <p:pic>
        <p:nvPicPr>
          <p:cNvPr id="422" name="Google Shape;422;p37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8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538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ct val="78895"/>
              <a:buFont typeface="Raleway"/>
              <a:buNone/>
            </a:pPr>
            <a:r>
              <a:rPr lang="ru-RU"/>
              <a:t>Задача 1: </a:t>
            </a:r>
            <a:r>
              <a:rPr lang="ru-RU" sz="1200"/>
              <a:t>Экран "Асинхронный запрос": </a:t>
            </a:r>
            <a:endParaRPr sz="1521"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aleway"/>
              <a:buNone/>
            </a:pPr>
            <a:br>
              <a:rPr lang="ru-RU" sz="1521"/>
            </a:br>
            <a:r>
              <a:rPr lang="ru-RU" sz="1300"/>
              <a:t>Экран "Асинхронный запрос":</a:t>
            </a:r>
            <a:br>
              <a:rPr lang="ru-RU" sz="1300"/>
            </a:br>
            <a:r>
              <a:rPr lang="ru-RU" sz="1300"/>
              <a:t>- Кнопка "Загрузить данные" </a:t>
            </a:r>
            <a:br>
              <a:rPr lang="ru-RU" sz="1300"/>
            </a:br>
            <a:r>
              <a:rPr lang="ru-RU" sz="1300"/>
              <a:t>- ProgressBar (показывается во время загрузки, скрывается после) </a:t>
            </a:r>
            <a:br>
              <a:rPr lang="ru-RU" sz="1300"/>
            </a:br>
            <a:r>
              <a:rPr lang="ru-RU" sz="1300"/>
              <a:t>- TextView для результата или ошибки </a:t>
            </a:r>
            <a:br>
              <a:rPr lang="ru-RU" sz="1300"/>
            </a:br>
            <a:r>
              <a:rPr lang="ru-RU" sz="1300"/>
              <a:t>- Используйте suspend-функцию с delay (и случайно выбрасывайте Exception для имитации ошибки) </a:t>
            </a:r>
            <a:br>
              <a:rPr lang="ru-RU" sz="1300"/>
            </a:br>
            <a:r>
              <a:rPr lang="ru-RU" sz="1300"/>
              <a:t>- Всё реализуйте через корутины, переключайте контексты (IO/Main) </a:t>
            </a:r>
            <a:br>
              <a:rPr lang="ru-RU" sz="1300"/>
            </a:br>
            <a:r>
              <a:rPr lang="ru-RU" sz="1300"/>
              <a:t>- Отмена загрузки при закрытии экрана (ViewModel + viewModelScope) </a:t>
            </a:r>
            <a:br>
              <a:rPr lang="ru-RU" sz="1300"/>
            </a:br>
            <a:r>
              <a:rPr lang="ru-RU" sz="1300"/>
              <a:t>- Показывайте результат или ошибку</a:t>
            </a:r>
            <a:br>
              <a:rPr lang="ru-RU" sz="1300"/>
            </a:br>
            <a:r>
              <a:rPr lang="ru-RU" sz="1300"/>
              <a:t>Бонус:</a:t>
            </a:r>
            <a:br>
              <a:rPr lang="ru-RU" sz="1300"/>
            </a:br>
            <a:r>
              <a:rPr lang="ru-RU" sz="1300"/>
              <a:t>Добавьте возможность запускать несколько таких "загрузок" параллельно, выводите их статусы в RecyclerView.</a:t>
            </a:r>
            <a:br>
              <a:rPr lang="ru-RU" sz="1300"/>
            </a:br>
            <a:endParaRPr/>
          </a:p>
        </p:txBody>
      </p:sp>
      <p:pic>
        <p:nvPicPr>
          <p:cNvPr id="428" name="Google Shape;428;p3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9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434" name="Google Shape;434;p39"/>
          <p:cNvSpPr txBox="1">
            <a:spLocks noGrp="1"/>
          </p:cNvSpPr>
          <p:nvPr>
            <p:ph type="body" idx="1"/>
          </p:nvPr>
        </p:nvSpPr>
        <p:spPr>
          <a:xfrm>
            <a:off x="2625299" y="2576034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</a:pPr>
            <a:r>
              <a:rPr lang="ru-RU" sz="39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Ваши вопросы</a:t>
            </a:r>
            <a:endParaRPr/>
          </a:p>
        </p:txBody>
      </p:sp>
      <p:pic>
        <p:nvPicPr>
          <p:cNvPr id="435" name="Google Shape;435;p39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/>
              <a:t>Введение в многопоточность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Понятие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Запуск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Базовая терминология корутин</a:t>
            </a:r>
            <a:endParaRPr/>
          </a:p>
        </p:txBody>
      </p:sp>
      <p:pic>
        <p:nvPicPr>
          <p:cNvPr id="208" name="Google Shape;208;p4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"/>
          <p:cNvSpPr/>
          <p:nvPr/>
        </p:nvSpPr>
        <p:spPr>
          <a:xfrm rot="5400000">
            <a:off x="855443" y="1952545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099" cy="29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Raleway"/>
              <a:buNone/>
            </a:pPr>
            <a:r>
              <a:rPr lang="ru-RU" sz="4800">
                <a:solidFill>
                  <a:srgbClr val="000000"/>
                </a:solidFill>
              </a:rPr>
              <a:t>Спасибо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Raleway"/>
              <a:buNone/>
            </a:pPr>
            <a:r>
              <a:rPr lang="ru-RU" sz="1200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 sz="1200">
                <a:solidFill>
                  <a:srgbClr val="F1C232"/>
                </a:solidFill>
              </a:rPr>
              <a:t>/&gt;</a:t>
            </a:r>
            <a:endParaRPr/>
          </a:p>
        </p:txBody>
      </p:sp>
      <p:pic>
        <p:nvPicPr>
          <p:cNvPr id="441" name="Google Shape;441;p40" descr="Google Shape;530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450" y="1122424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Main Thread или UI Thread в Android</a:t>
            </a:r>
            <a:br>
              <a:rPr lang="ru-RU"/>
            </a:br>
            <a:br>
              <a:rPr lang="ru-RU"/>
            </a:br>
            <a:r>
              <a:rPr lang="ru-RU" sz="1200" b="0"/>
              <a:t>В Android (и вообще в программировании), поток — это самостоятельная единица выполнения кода.</a:t>
            </a:r>
            <a:br>
              <a:rPr lang="ru-RU" sz="1200" b="0"/>
            </a:br>
            <a:r>
              <a:rPr lang="ru-RU" sz="1200" b="0"/>
              <a:t>По умолчанию весь ваш код в Activity и Fragment работает в главном потоке (</a:t>
            </a:r>
            <a:r>
              <a:rPr lang="ru-RU" sz="1200"/>
              <a:t>Main Thread или UI Thread</a:t>
            </a:r>
            <a:r>
              <a:rPr lang="ru-RU" sz="1200" b="0"/>
              <a:t>). </a:t>
            </a:r>
            <a:br>
              <a:rPr lang="ru-RU" sz="1200" b="0"/>
            </a:br>
            <a:r>
              <a:rPr lang="ru-RU" sz="1200" b="0"/>
              <a:t>Если перегрузить этот поток длительной задачей (например, загрузкой файла, медленным вычислением), пользовательский интерфейс перестаёт реагировать: кнопки не нажимаются, анимации замирают, появляется "белый экран".</a:t>
            </a:r>
            <a:br>
              <a:rPr lang="ru-RU" sz="1200" b="0"/>
            </a:br>
            <a:r>
              <a:rPr lang="ru-RU" sz="1200" b="0"/>
              <a:t>Android следит за этим и если UI-поток заблокирован более 5 секунд, выбрасывает ошибку </a:t>
            </a:r>
            <a:r>
              <a:rPr lang="ru-RU" sz="1200"/>
              <a:t>ANR (Application Not Responding) </a:t>
            </a:r>
            <a:r>
              <a:rPr lang="ru-RU" sz="1200" b="0"/>
              <a:t>— приложение закрывается.</a:t>
            </a:r>
            <a:endParaRPr sz="1200" b="0"/>
          </a:p>
        </p:txBody>
      </p:sp>
      <p:pic>
        <p:nvPicPr>
          <p:cNvPr id="215" name="Google Shape;215;p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Как избежать ANR?</a:t>
            </a:r>
            <a:br>
              <a:rPr lang="ru-RU"/>
            </a:br>
            <a:br>
              <a:rPr lang="ru-RU"/>
            </a:br>
            <a:r>
              <a:rPr lang="ru-RU" sz="1200" b="0"/>
              <a:t>Вариант 1:</a:t>
            </a:r>
            <a:br>
              <a:rPr lang="ru-RU" sz="1200" b="0"/>
            </a:br>
            <a:r>
              <a:rPr lang="ru-RU" sz="1200" b="0"/>
              <a:t>Сделать сетевой запрос в отдельном потоке, тем самым выполняя его параллельно</a:t>
            </a:r>
            <a:endParaRPr sz="1200" b="0"/>
          </a:p>
        </p:txBody>
      </p:sp>
      <p:pic>
        <p:nvPicPr>
          <p:cNvPr id="221" name="Google Shape;221;p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6" descr="Загрузка фото после добавления потоков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537" y="2949934"/>
            <a:ext cx="3674490" cy="2082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6" descr="Многопоточная загрузка фотографии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05213" y="3274396"/>
            <a:ext cx="3674490" cy="1314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500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Проблема создания потока?</a:t>
            </a:r>
            <a:br>
              <a:rPr lang="ru-RU"/>
            </a:br>
            <a:br>
              <a:rPr lang="ru-RU"/>
            </a:br>
            <a:r>
              <a:rPr lang="ru-RU" sz="1200" b="0"/>
              <a:t>Создание потоков далеко небесплатная штука с точки зрения производительности, и потому создание любого нового потока - это накладные ресурсы для вашего программы. </a:t>
            </a:r>
            <a:br>
              <a:rPr lang="ru-RU" sz="1200" b="0"/>
            </a:br>
            <a:r>
              <a:rPr lang="ru-RU" sz="1200" b="0"/>
              <a:t>Да, иногда без потока не обойтись, когда речь идёт о тяжёлых вычислениях, и они реально сильно ускорят вашу программу, сделав затраты на создание нового потока незначительными. Но в случае сетевого запроса это может быть избыточным, так как такой сетевой запрос не несёт большой нагрузки на процессор, ведь все время ожидания приходится на отправку вашего запроса туда и обратно, где устройство пользователя просто ждёт ответ, вообще ничего не делая.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29" name="Google Shape;229;p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Введение в многопоточность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/>
              <a:t>Понятие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suspend-функция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Запуск корутины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/>
              <a:t>Базовая терминология корутин</a:t>
            </a:r>
            <a:endParaRPr/>
          </a:p>
        </p:txBody>
      </p:sp>
      <p:pic>
        <p:nvPicPr>
          <p:cNvPr id="235" name="Google Shape;235;p8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8"/>
          <p:cNvSpPr/>
          <p:nvPr/>
        </p:nvSpPr>
        <p:spPr>
          <a:xfrm rot="5400000">
            <a:off x="855443" y="2232394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"/>
          <p:cNvSpPr txBox="1">
            <a:spLocks noGrp="1"/>
          </p:cNvSpPr>
          <p:nvPr>
            <p:ph type="title"/>
          </p:nvPr>
        </p:nvSpPr>
        <p:spPr>
          <a:xfrm>
            <a:off x="730723" y="1318650"/>
            <a:ext cx="7649952" cy="332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Альтернативный вариант – асинхронность</a:t>
            </a:r>
            <a:br>
              <a:rPr lang="ru-RU"/>
            </a:br>
            <a:br>
              <a:rPr lang="ru-RU"/>
            </a:br>
            <a:r>
              <a:rPr lang="ru-RU" sz="1300"/>
              <a:t>Асинхронность</a:t>
            </a:r>
            <a:r>
              <a:rPr lang="ru-RU" sz="1300" b="0"/>
              <a:t> - это парадигма, которая позволяет выполнять и обрабатывать операции без ожидания их завершения. То есть вместо последовательного выполнения асинхронность позволяет коду продолжать выполняться, пока некоторые задачи выполняются в фоновом режиме, и обрабатывать их результаты по мере их готовности.</a:t>
            </a:r>
            <a:br>
              <a:rPr lang="ru-RU" sz="1300" b="0"/>
            </a:br>
            <a:r>
              <a:rPr lang="ru-RU" sz="1300" b="0"/>
              <a:t>Это достигается за счет неблокирующих операций, которые не приостанавливают поток, а продолжают выполнять код, пока операция не завершается, уведомив нас об этом через механизм колбэков.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42" name="Google Shape;242;p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9" descr="Пример загрузки фото с асинхронностью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74074" y="3633747"/>
            <a:ext cx="4025900" cy="1439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E9EDEE"/>
      </a:dk1>
      <a:lt1>
        <a:srgbClr val="E9EDEE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1843</Words>
  <Application>Microsoft Office PowerPoint</Application>
  <PresentationFormat>Экран (16:9)</PresentationFormat>
  <Paragraphs>104</Paragraphs>
  <Slides>40</Slides>
  <Notes>40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40</vt:i4>
      </vt:variant>
    </vt:vector>
  </HeadingPairs>
  <TitlesOfParts>
    <vt:vector size="45" baseType="lpstr">
      <vt:lpstr>Helvetica Neue</vt:lpstr>
      <vt:lpstr>Arial</vt:lpstr>
      <vt:lpstr>Raleway</vt:lpstr>
      <vt:lpstr>Lato</vt:lpstr>
      <vt:lpstr>Streamline</vt:lpstr>
      <vt:lpstr>&lt;TeachMeSkills/&gt;      Школа программирования teachmeskills.com</vt:lpstr>
      <vt:lpstr>курс Android разработчик  Занятие 26. Kotlin Coroutines. 1 часть</vt:lpstr>
      <vt:lpstr>Агенда занятия</vt:lpstr>
      <vt:lpstr>Презентация PowerPoint</vt:lpstr>
      <vt:lpstr>Main Thread или UI Thread в Android  В Android (и вообще в программировании), поток — это самостоятельная единица выполнения кода. По умолчанию весь ваш код в Activity и Fragment работает в главном потоке (Main Thread или UI Thread).  Если перегрузить этот поток длительной задачей (например, загрузкой файла, медленным вычислением), пользовательский интерфейс перестаёт реагировать: кнопки не нажимаются, анимации замирают, появляется "белый экран". Android следит за этим и если UI-поток заблокирован более 5 секунд, выбрасывает ошибку ANR (Application Not Responding) — приложение закрывается.</vt:lpstr>
      <vt:lpstr>Как избежать ANR?  Вариант 1: Сделать сетевой запрос в отдельном потоке, тем самым выполняя его параллельно</vt:lpstr>
      <vt:lpstr>Проблема создания потока?  Создание потоков далеко небесплатная штука с точки зрения производительности, и потому создание любого нового потока - это накладные ресурсы для вашего программы.  Да, иногда без потока не обойтись, когда речь идёт о тяжёлых вычислениях, и они реально сильно ускорят вашу программу, сделав затраты на создание нового потока незначительными. Но в случае сетевого запроса это может быть избыточным, так как такой сетевой запрос не несёт большой нагрузки на процессор, ведь все время ожидания приходится на отправку вашего запроса туда и обратно, где устройство пользователя просто ждёт ответ, вообще ничего не делая.  </vt:lpstr>
      <vt:lpstr>Презентация PowerPoint</vt:lpstr>
      <vt:lpstr>Альтернативный вариант – асинхронность  Асинхронность - это парадигма, которая позволяет выполнять и обрабатывать операции без ожидания их завершения. То есть вместо последовательного выполнения асинхронность позволяет коду продолжать выполняться, пока некоторые задачи выполняются в фоновом режиме, и обрабатывать их результаты по мере их готовности. Это достигается за счет неблокирующих операций, которые не приостанавливают поток, а продолжают выполнять код, пока операция не завершается, уведомив нас об этом через механизм колбэков.   </vt:lpstr>
      <vt:lpstr>Асинхронность != многопоточность  Асинхронность не блокирует основной поток, а как бы нарезает его кусочками, что создаёт иллюзию перед пользователем параллельного выполнения кода, хотя по настоящему параллельный код не создаётся (в отличие от потоков). Причем, если операций много и они ничего не ожидают (как в случае с ответом от сервера), то асинхронность будет достигаться за счет очень быстрого переключения между задачами   </vt:lpstr>
      <vt:lpstr>Что такое корутины в Kotlin?  Корутины - легковесные асинхронные конструкции, которые позволяют выполнять операции параллельно и эффективно управлять асинхронным кодом. Они являются частью языка Kotlin и позволяют писать асинхронный код, который выглядит и ведёт себя как синхронный, что упрощает чтение и поддержку кода.   </vt:lpstr>
      <vt:lpstr>Презентация PowerPoint</vt:lpstr>
      <vt:lpstr>Suspend функции  Для того, чтобы сказать нашей программе, что не нужно блокировать поток, дожидаясь ответа от определенного метода, используется ключевое слово suspend. Этим словом помечается тот метод, который как раз и способен заблокировать наш поток на длительное время (например, таким примером может послужить тот самый метод сетевого вызова).</vt:lpstr>
      <vt:lpstr>Презентация PowerPoint</vt:lpstr>
      <vt:lpstr>Запуск корутины  Корутины запускаются с помощью конструктора корутин  в контексте какого-то CoroutineScope.  Здесь мы запускаем новую корутину в GlobalScope, что означает, что время жизни новой корутины ограничено только временем жизни всего приложения.    </vt:lpstr>
      <vt:lpstr>Запуск корутины  В первом примере смешаны две функции: неблокирующая delay() и блокирующая Thread.sleep(). Легко забыть, какая из них блокирует основной поток, а какая нет. Давайте подробно рассмотрим блокировку с помощью билдера runBlocking    </vt:lpstr>
      <vt:lpstr>Презентация PowerPoint</vt:lpstr>
      <vt:lpstr>Scope  Отслеживает любую корутину, которую создает, используя launch или async. Scope хранит все ссылки на корутины, запущенные в нем. Scope может отменить выполнение всех дочерних корутин, если возникнет ошибка или операция будет отменена. • Отмена дочернего scope приведет к отмене родительского scope и наоборот. • Scope будет завершен успешно, когда выполнятся все корутины в нем.    </vt:lpstr>
      <vt:lpstr>Основные scope  lifecycleScope - Расширение для корутин, привязанное к жизненному циклу компонента, такого как Activity или Fragment. Он автоматически управляет запуском и отменой корутин в зависимости от состояния жизненного цикла компонента, что помогает избежать утечек памяти и ошибок, связанных с обращением к уничтоженным компонентам.  viewModelScope  - Специальный диспетчер, который связан с жизненным циклом ViewModel. Он позволяет запускать корутины, которые будут автоматически отменены, когда ViewModel будет уничтожена. Это делает viewModelScope отличным выбором для выполнения асинхронных операций, связанных с обработкой данных в ViewModel.       </vt:lpstr>
      <vt:lpstr>CoroutineContext   Определяет поведение корутины. Является набором параметров для выполнения корутин. • Каждая корутина выполняется в каком-либо контексте. • Явно не создается, задается в scope либо при запуске корутины (в launch). • Можно объединить несколько контекстов в один.  withContext Переносит выполнение текущей корутины на новый контекст, в большинстве случаев на новый диспетчер.   </vt:lpstr>
      <vt:lpstr>Билдеры корутин  • Launch - функция, запускающая новую корутину в заданном контексте, которая не блокирует текущий поток и возвращает объект Job, позволяющий управлять выполнением корутины. Запустил и забыл. • Async - функция, которая запускает новую корутину и возвращает объект Deferred, позволяющий получить результат выполнения корутины в будущем. Позволяет использовать функцию await() для получения результата, который будет доступен после завершения корутины. AwaitAll() - Позволяет параллельно ожидать завершения нескольких корутин и собрать их результаты. Она используется для того, чтобы запустить несколько асинхронных операций и дождаться их всех одновременно.  </vt:lpstr>
      <vt:lpstr>Билдеры корутин   </vt:lpstr>
      <vt:lpstr>Dispatchers  Dispatcher определяет, на каком потоке или пуле потоков будет выполняться код корутины. Он управляет распределением задач между потоками и позволяет выбирать подходящий контекст для выполнения операций. • Dispatcher.Default • Dispatcher.IO • Dispatcher.Main • Dispatcher.Unconfined   </vt:lpstr>
      <vt:lpstr>Dispatcher.Main  Специальный диспетчер, который использует главный поток Android (или основной поток в других платформах). Он предназначен для выполнения задач, связанных с пользовательским интерфейсом, таких как обновление UI элементов, обработка событий и другие задачи, которые должны быть выполнены в главном потоке.    </vt:lpstr>
      <vt:lpstr>Dispatcher.IO  Используется для выполнения блокирующих операций ввода-вывода, таких как работа с файлами или сетевые запросы. Он оптимизирован для работы с большим количеством фоновых задач, распределяя их по пулу потоков. • Пул потоков имеет динамический размер. Количество потоков может увеличиваться в зависимости от текущей нагрузки и количества ожидающих задач. • Если все потоки заняты, новые задачи помещаются в очередь и обрабатываются по мере освобождения потоков. • Под капотом CachedThreadPool    </vt:lpstr>
      <vt:lpstr>Dispatcher.Default  Предназначен для выполнения задач, требующих значительных вычислительных ресурсов, таких как обработка данных или выполнение сложных алгоритмов. Он использует пул потоков, оптимизированный для CPU-ориентированных задач. • Использует пул потоков, размер которого обычно соответствует числу доступных процессоров (или ядер). • Не рекомендуется для I/O операций так как использует пул с ограниченным числом потоков, блокировка одного из этих потоков может снизить общую производительность приложения, особенно если таких операций много. • Используется по умолчанию в launch и async. • Под капотом FixedThreadPool   </vt:lpstr>
      <vt:lpstr>Dispatcher.Unconfined  Запускает корутину в текущем потоке, но не привязан к какому-либо конкретному потоку. Это означает, что корутина может продолжить выполнение в другом потоке после первой приостановки.   </vt:lpstr>
      <vt:lpstr>Dispatchers  Смотрим проект.     </vt:lpstr>
      <vt:lpstr>Job  Основной механизм управления корутинами в Kotlin, который позволяет эффективно управлять жизненным циклом корутин, их отменой и композицией. • Когда вы запускаете корутину с помощью функций launch или async, возвращается объект Job, который представляет корутину. • На основе Job можно организовать иерархию parent-child.    </vt:lpstr>
      <vt:lpstr>Базовая терминология корутин  Coroutine — сама "ниточка" выполнения. suspend-функция — функция, которую можно приостановить (delay, сетевой запрос). Job — объект управления корутиной (можно отменить, узнать статус). Scope — область жизни корутин (например, lifecycleScope, viewModelScope). Dispatcher — где выполняется корутина (Main, IO, Default). Билдеры(launch, async, runBlocking) –расширения, запускающие корутину Связь: Scope запускает корутину (Coroutine), которая может быть suspend-функцией, выполняться на определённом Dispatcher и быть представлена Job.     </vt:lpstr>
      <vt:lpstr>Базовая терминология корутин  Смотрим проект.     </vt:lpstr>
      <vt:lpstr>Презентация PowerPoint</vt:lpstr>
      <vt:lpstr>Задачи Задача 1: Запустите корутину, обновляющую textView на экране  Так же отобразите кнопку меняющую другой textView. При запуске корутины она не должна блокироваться.    </vt:lpstr>
      <vt:lpstr>Задачи Задача 2: Список из 1000 чисел  Создайте функцию которая генерирует список из 1000 случайных чисел, считает их сумму и показывает результат пользователю.      </vt:lpstr>
      <vt:lpstr>Задачи Задача 3: Отмена задачи  Долгая загрузка (например, счетчик от 10 до 0, каждую секунду) — если пользователь нажимает "Отмена", корутина прерывается, в UI показывается "Операция отменена".      </vt:lpstr>
      <vt:lpstr>Задачи Задача 3: две корутины  Две async-корутины: первая имитирует сетевой запрос (delay 700), вторая — работу с файловой системой (delay 1200), после завершения обеих показывается комбинированный результат.    </vt:lpstr>
      <vt:lpstr>Q&amp;A</vt:lpstr>
      <vt:lpstr>Задачи Задача 1: Экран "Асинхронный запрос":   Экран "Асинхронный запрос": - Кнопка "Загрузить данные"  - ProgressBar (показывается во время загрузки, скрывается после)  - TextView для результата или ошибки  - Используйте suspend-функцию с delay (и случайно выбрасывайте Exception для имитации ошибки)  - Всё реализуйте через корутины, переключайте контексты (IO/Main)  - Отмена загрузки при закрытии экрана (ViewModel + viewModelScope)  - Показывайте результат или ошибку Бонус: Добавьте возможность запускать несколько таких "загрузок" параллельно, выводите их статусы в RecyclerView. </vt:lpstr>
      <vt:lpstr>Q&amp;A</vt:lpstr>
      <vt:lpstr>Спасибо   &lt;TeachMeSkills/&gt;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&lt;TeachMeSkills/&gt;      Школа программирования teachmeskills.com</dc:title>
  <cp:lastModifiedBy>Родион Дубанов</cp:lastModifiedBy>
  <cp:revision>1</cp:revision>
  <dcterms:modified xsi:type="dcterms:W3CDTF">2025-09-07T18:33:31Z</dcterms:modified>
</cp:coreProperties>
</file>